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4" r:id="rId2"/>
    <p:sldId id="269" r:id="rId3"/>
    <p:sldId id="276" r:id="rId4"/>
    <p:sldId id="277" r:id="rId5"/>
    <p:sldId id="270" r:id="rId6"/>
    <p:sldId id="278" r:id="rId7"/>
    <p:sldId id="274" r:id="rId8"/>
  </p:sldIdLst>
  <p:sldSz cx="12192000" cy="6858000"/>
  <p:notesSz cx="6797675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8BE20"/>
    <a:srgbClr val="D95218"/>
    <a:srgbClr val="007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5"/>
    <p:restoredTop sz="95859"/>
  </p:normalViewPr>
  <p:slideViewPr>
    <p:cSldViewPr snapToGrid="0" snapToObjects="1">
      <p:cViewPr varScale="1">
        <p:scale>
          <a:sx n="67" d="100"/>
          <a:sy n="67" d="100"/>
        </p:scale>
        <p:origin x="8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e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FF58A-ED0F-DC46-A709-B9EB600FFFC1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09AA1-113C-9F40-9E98-63D20E56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1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B3E7A28-EBA2-2F49-A53B-F21DE5820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68987586-439B-D646-B8CF-77BC252525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9999" y="3949700"/>
            <a:ext cx="9410989" cy="841375"/>
          </a:xfrm>
        </p:spPr>
        <p:txBody>
          <a:bodyPr>
            <a:normAutofit/>
          </a:bodyPr>
          <a:lstStyle>
            <a:lvl1pPr>
              <a:defRPr sz="3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2FFD41F1-D00C-554B-903A-2CB6FEFC9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99999" y="5761529"/>
            <a:ext cx="9410989" cy="583217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Content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B4D9FA1B-431F-F045-9126-9501085BC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99999" y="2826497"/>
            <a:ext cx="9410989" cy="760332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6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2980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09732B70-332F-0544-BCE8-E1AAC38E7A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6247" y="189824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25" y="3969835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59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EDE819F8-50DF-3048-914D-4E729909DB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1103" y="1796969"/>
            <a:ext cx="6099356" cy="1863524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1281" y="4653413"/>
            <a:ext cx="6099175" cy="960438"/>
          </a:xfrm>
        </p:spPr>
        <p:txBody>
          <a:bodyPr/>
          <a:lstStyle>
            <a:lvl1pPr algn="ct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74014D-421D-4042-8820-A9F5D543F3B9}"/>
              </a:ext>
            </a:extLst>
          </p:cNvPr>
          <p:cNvCxnSpPr/>
          <p:nvPr userDrawn="1"/>
        </p:nvCxnSpPr>
        <p:spPr>
          <a:xfrm>
            <a:off x="3132234" y="4170179"/>
            <a:ext cx="60499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78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Bottom Left_Flatten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8EA882E-3E7B-AB40-9D94-975D147C2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278" y="285946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278" y="5536148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EB9923-9B85-5F49-998B-F9F396E39C6D}"/>
              </a:ext>
            </a:extLst>
          </p:cNvPr>
          <p:cNvCxnSpPr/>
          <p:nvPr userDrawn="1"/>
        </p:nvCxnSpPr>
        <p:spPr>
          <a:xfrm>
            <a:off x="818707" y="5174733"/>
            <a:ext cx="6049927" cy="0"/>
          </a:xfrm>
          <a:prstGeom prst="line">
            <a:avLst/>
          </a:prstGeom>
          <a:ln w="57150">
            <a:solidFill>
              <a:srgbClr val="78B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62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ECB2591-C49C-CC46-9996-2C015ECF1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4A6D3D3-72F6-6945-BCF2-6F546B0A3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4043" y="2685356"/>
            <a:ext cx="6099356" cy="1863524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F951190-30B5-EC4F-86E2-6697F9F98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573" y="4694844"/>
            <a:ext cx="6099175" cy="960438"/>
          </a:xfrm>
        </p:spPr>
        <p:txBody>
          <a:bodyPr/>
          <a:lstStyle>
            <a:lvl1pPr algn="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328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76C854A0-985B-FB4B-AE4B-D28DD3D05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FC61832-0E5F-FD40-8B98-9692C42A5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2664566"/>
            <a:ext cx="10515599" cy="3512395"/>
          </a:xfrm>
        </p:spPr>
        <p:txBody>
          <a:bodyPr/>
          <a:lstStyle>
            <a:lvl1pPr marL="514350" indent="-514350" algn="l">
              <a:buFont typeface="Arial" panose="020B0604020202020204" pitchFamily="34" charset="0"/>
              <a:buChar char="•"/>
              <a:defRPr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105818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4F6D4F6A-D3FC-2149-83D5-614B95663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32619-E0E0-2D4A-9329-B3008A686B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604305"/>
            <a:ext cx="10515600" cy="3676946"/>
          </a:xfrm>
        </p:spPr>
        <p:txBody>
          <a:bodyPr/>
          <a:lstStyle>
            <a:lvl1pPr algn="l"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0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B40F4-6BCF-AC44-B890-C628546A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+mn-lt"/>
              </a:rPr>
              <a:t>Presentation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88C16-3DB6-8248-93AA-C2429707C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Description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2D5A6-89D6-624F-9080-4DAA8D607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FA2A-210D-6D41-A28D-CE404F5A4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F6B89-0CCD-8A40-9207-0F5BB3FBA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9972E-B495-7D42-862D-914296B4C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0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8" r:id="rId4"/>
    <p:sldLayoutId id="2147483662" r:id="rId5"/>
    <p:sldLayoutId id="2147483653" r:id="rId6"/>
    <p:sldLayoutId id="2147483663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7.xml"/><Relationship Id="rId7" Type="http://schemas.openxmlformats.org/officeDocument/2006/relationships/tags" Target="../tags/tag1.xml"/><Relationship Id="rId12" Type="http://schemas.openxmlformats.org/officeDocument/2006/relationships/image" Target="../media/image18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21.png"/><Relationship Id="rId10" Type="http://schemas.openxmlformats.org/officeDocument/2006/relationships/image" Target="../media/image17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1D436E-B15A-8945-BA99-E5F7CA98C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9998" y="4770044"/>
            <a:ext cx="9410989" cy="1764979"/>
          </a:xfrm>
        </p:spPr>
        <p:txBody>
          <a:bodyPr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b="1" dirty="0"/>
              <a:t>Ruike Lyu </a:t>
            </a:r>
            <a:r>
              <a:rPr lang="en-US" sz="8000" dirty="0"/>
              <a:t>(presenter), Hongye Guo, and </a:t>
            </a:r>
            <a:r>
              <a:rPr lang="en-US" sz="8000" dirty="0" err="1"/>
              <a:t>Qixin</a:t>
            </a:r>
            <a:r>
              <a:rPr lang="en-US" sz="8000" dirty="0"/>
              <a:t> Chen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/>
              <a:t>EE., Tsinghua University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/>
              <a:t>lvruike1999@163.com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/>
              <a:t>https://www.researchgate.net/profile/Ruike_Lyu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978786-E1EB-3843-9D40-197B5DED4C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Data-driven Approximation of VPP </a:t>
            </a:r>
            <a:r>
              <a:rPr lang="en-US" dirty="0"/>
              <a:t>Feasible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707CE-F9DB-9D80-5150-85C2256CBE76}"/>
              </a:ext>
            </a:extLst>
          </p:cNvPr>
          <p:cNvSpPr txBox="1"/>
          <p:nvPr/>
        </p:nvSpPr>
        <p:spPr>
          <a:xfrm>
            <a:off x="8070760" y="1839231"/>
            <a:ext cx="3640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Paper No: </a:t>
            </a:r>
            <a:r>
              <a:rPr lang="en-US" sz="2800" dirty="0">
                <a:solidFill>
                  <a:schemeClr val="bg1"/>
                </a:solidFill>
              </a:rPr>
              <a:t>24PESGM0624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787430F-8FF1-49A8-BD92-310890E397C0}"/>
              </a:ext>
            </a:extLst>
          </p:cNvPr>
          <p:cNvGrpSpPr/>
          <p:nvPr/>
        </p:nvGrpSpPr>
        <p:grpSpPr>
          <a:xfrm>
            <a:off x="402352" y="397443"/>
            <a:ext cx="4950680" cy="1230021"/>
            <a:chOff x="402352" y="397443"/>
            <a:chExt cx="4950680" cy="123002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364E4CA-CA77-47A6-8684-BADCDE380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52" y="397443"/>
              <a:ext cx="1715448" cy="123002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C3E267-826A-48BB-ABAB-AFF1F942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9077" y="397443"/>
              <a:ext cx="3293955" cy="1230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14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7E2D8-AE9F-604A-A95D-30D87D445B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ISOs are introducing new bidding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A38F-1329-CB45-8996-F9A35C42D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1" y="1959592"/>
            <a:ext cx="10515599" cy="3512395"/>
          </a:xfrm>
        </p:spPr>
        <p:txBody>
          <a:bodyPr/>
          <a:lstStyle/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to better integrate emerging distributed energy resources (DERs)</a:t>
            </a:r>
          </a:p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FF0000"/>
                </a:solidFill>
              </a:rPr>
              <a:t>new bidding models </a:t>
            </a:r>
            <a:r>
              <a:rPr lang="en-US" sz="2800" dirty="0"/>
              <a:t>to represent DER feasible regions (FRs)</a:t>
            </a:r>
          </a:p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incorporating </a:t>
            </a:r>
            <a:r>
              <a:rPr lang="en-US" sz="2800" b="1" dirty="0">
                <a:solidFill>
                  <a:srgbClr val="FF0000"/>
                </a:solidFill>
              </a:rPr>
              <a:t>FR into dispatch model</a:t>
            </a:r>
            <a:r>
              <a:rPr lang="en-US" sz="2800" dirty="0"/>
              <a:t>, instead of self-dispatch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BB1C5-9898-43DA-8462-FD224A553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2463"/>
            <a:ext cx="5967293" cy="20880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D7F254-028A-4D5B-8A23-60CC2FC0BB32}"/>
              </a:ext>
            </a:extLst>
          </p:cNvPr>
          <p:cNvSpPr txBox="1"/>
          <p:nvPr/>
        </p:nvSpPr>
        <p:spPr>
          <a:xfrm>
            <a:off x="1525454" y="5992355"/>
            <a:ext cx="486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000000"/>
                </a:solidFill>
                <a:effectLst/>
                <a:latin typeface="NimbusRomNo9L-Regu"/>
              </a:rPr>
              <a:t>*Fang et al., 2022.</a:t>
            </a:r>
            <a:r>
              <a:rPr lang="en-US" altLang="zh-CN" sz="14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CB94B2-107A-437C-807C-E7A176D17F66}"/>
              </a:ext>
            </a:extLst>
          </p:cNvPr>
          <p:cNvSpPr txBox="1"/>
          <p:nvPr/>
        </p:nvSpPr>
        <p:spPr>
          <a:xfrm>
            <a:off x="1114695" y="5650495"/>
            <a:ext cx="5414302" cy="37186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r"/>
            <a:r>
              <a:rPr lang="en-US" altLang="zh-CN" b="1" dirty="0">
                <a:latin typeface="+mn-lt"/>
              </a:rPr>
              <a:t>New bidding models designed for energy storages*</a:t>
            </a:r>
            <a:endParaRPr lang="zh-CN" altLang="en-US" b="1" dirty="0">
              <a:latin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DEEB81-0ADD-4F66-A540-AA3C3DD0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027" y="3333539"/>
            <a:ext cx="4029974" cy="22277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30A53E4-BBF4-4956-AE2C-DC6365C1F96A}"/>
              </a:ext>
            </a:extLst>
          </p:cNvPr>
          <p:cNvSpPr txBox="1"/>
          <p:nvPr/>
        </p:nvSpPr>
        <p:spPr>
          <a:xfrm>
            <a:off x="7580978" y="6046140"/>
            <a:ext cx="5414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NimbusRomNo9L-Regu"/>
              </a:rPr>
              <a:t>#Wei et al., 2022</a:t>
            </a:r>
            <a:endParaRPr lang="zh-CN" altLang="en-US" sz="1400" dirty="0">
              <a:solidFill>
                <a:srgbClr val="000000"/>
              </a:solidFill>
              <a:latin typeface="NimbusRomNo9L-Regu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7C2F43-0C43-41E4-BC4D-72F47EB22BF9}"/>
              </a:ext>
            </a:extLst>
          </p:cNvPr>
          <p:cNvSpPr txBox="1"/>
          <p:nvPr/>
        </p:nvSpPr>
        <p:spPr>
          <a:xfrm>
            <a:off x="7580978" y="5476127"/>
            <a:ext cx="3567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</a:t>
            </a:r>
            <a:r>
              <a:rPr lang="zh-CN" altLang="en-US" b="1" dirty="0"/>
              <a:t>ifference between </a:t>
            </a:r>
            <a:r>
              <a:rPr lang="en-US" altLang="zh-CN" b="1" dirty="0">
                <a:solidFill>
                  <a:srgbClr val="0071BC"/>
                </a:solidFill>
              </a:rPr>
              <a:t>self-dispatch</a:t>
            </a:r>
            <a:r>
              <a:rPr lang="en-US" altLang="zh-CN" b="1" dirty="0"/>
              <a:t> </a:t>
            </a:r>
            <a:r>
              <a:rPr lang="zh-CN" altLang="en-US" b="1" dirty="0"/>
              <a:t>and </a:t>
            </a:r>
            <a:r>
              <a:rPr lang="zh-CN" altLang="en-US" b="1" dirty="0">
                <a:solidFill>
                  <a:srgbClr val="D95218"/>
                </a:solidFill>
              </a:rPr>
              <a:t>optimal </a:t>
            </a:r>
            <a:r>
              <a:rPr lang="en-US" altLang="zh-CN" b="1" dirty="0">
                <a:solidFill>
                  <a:srgbClr val="D95218"/>
                </a:solidFill>
              </a:rPr>
              <a:t>dispatch </a:t>
            </a:r>
            <a:r>
              <a:rPr lang="zh-CN" altLang="en-US" b="1" dirty="0"/>
              <a:t>results</a:t>
            </a:r>
            <a:r>
              <a:rPr lang="en-US" altLang="zh-CN" b="1" dirty="0"/>
              <a:t> #</a:t>
            </a:r>
            <a:endParaRPr lang="zh-CN" altLang="en-US" b="1" dirty="0"/>
          </a:p>
        </p:txBody>
      </p:sp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5C760EE9-6424-48EA-94FA-6C92E27B4993}"/>
              </a:ext>
            </a:extLst>
          </p:cNvPr>
          <p:cNvSpPr txBox="1">
            <a:spLocks/>
          </p:cNvSpPr>
          <p:nvPr/>
        </p:nvSpPr>
        <p:spPr>
          <a:xfrm>
            <a:off x="9364489" y="65853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  <a:defRPr/>
            </a:pPr>
            <a:fld id="{4C7EE5D8-6200-46CA-A960-1DA5B550D24A}" type="slidenum">
              <a:rPr lang="zh-CN" altLang="en-US" sz="1200" b="1" smtClean="0">
                <a:solidFill>
                  <a:schemeClr val="bg1"/>
                </a:solidFill>
                <a:latin typeface="HelveticaExt-Normal"/>
                <a:ea typeface="OPPOSans B"/>
              </a:rPr>
              <a:pPr marL="0" indent="0" algn="r">
                <a:buFontTx/>
                <a:buNone/>
                <a:defRPr/>
              </a:pPr>
              <a:t>2</a:t>
            </a:fld>
            <a:endParaRPr lang="zh-CN" altLang="en-US" sz="1200" b="1" dirty="0">
              <a:solidFill>
                <a:schemeClr val="bg1"/>
              </a:solidFill>
              <a:latin typeface="HelveticaExt-Normal"/>
              <a:ea typeface="OPPOSans B"/>
            </a:endParaRPr>
          </a:p>
        </p:txBody>
      </p:sp>
    </p:spTree>
    <p:extLst>
      <p:ext uri="{BB962C8B-B14F-4D97-AF65-F5344CB8AC3E}">
        <p14:creationId xmlns:p14="http://schemas.microsoft.com/office/powerpoint/2010/main" val="283208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7E2D8-AE9F-604A-A95D-30D87D445B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Bidding of VPP: feasible region aggregation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A38F-1329-CB45-8996-F9A35C42D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1" y="1959592"/>
            <a:ext cx="10779176" cy="3512395"/>
          </a:xfrm>
        </p:spPr>
        <p:txBody>
          <a:bodyPr/>
          <a:lstStyle/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small-capacity DERs needs </a:t>
            </a:r>
            <a:r>
              <a:rPr lang="en-US" sz="2800" b="1" dirty="0">
                <a:solidFill>
                  <a:srgbClr val="FF0000"/>
                </a:solidFill>
              </a:rPr>
              <a:t>aggregation</a:t>
            </a:r>
            <a:r>
              <a:rPr lang="en-US" sz="2800" dirty="0"/>
              <a:t> by Virtual Power Plants (VPPs)</a:t>
            </a:r>
          </a:p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VPP submits its </a:t>
            </a:r>
            <a:r>
              <a:rPr lang="en-US" sz="2800" b="1" dirty="0">
                <a:solidFill>
                  <a:srgbClr val="FF0000"/>
                </a:solidFill>
              </a:rPr>
              <a:t>FR as a whole</a:t>
            </a:r>
            <a:r>
              <a:rPr lang="en-US" sz="2800" dirty="0"/>
              <a:t> through the bidding model</a:t>
            </a:r>
          </a:p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addition of multiple sets (</a:t>
            </a:r>
            <a:r>
              <a:rPr lang="en-US" sz="2800" b="1" dirty="0" err="1">
                <a:solidFill>
                  <a:srgbClr val="FF0000"/>
                </a:solidFill>
              </a:rPr>
              <a:t>Minkowski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addition</a:t>
            </a:r>
            <a:r>
              <a:rPr lang="en-US" sz="2800" dirty="0"/>
              <a:t>): </a:t>
            </a:r>
            <a:r>
              <a:rPr lang="en-US" sz="2800" b="1" dirty="0">
                <a:solidFill>
                  <a:srgbClr val="FF0000"/>
                </a:solidFill>
              </a:rPr>
              <a:t>NP-hard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BF96FF-506B-4390-8A65-BD9D0FAE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272661"/>
            <a:ext cx="4508796" cy="29919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122A7F-2E5D-4E05-A5CF-C7E46A18310D}"/>
              </a:ext>
            </a:extLst>
          </p:cNvPr>
          <p:cNvSpPr txBox="1"/>
          <p:nvPr/>
        </p:nvSpPr>
        <p:spPr>
          <a:xfrm>
            <a:off x="-267208" y="6267585"/>
            <a:ext cx="5414302" cy="371863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r"/>
            <a:r>
              <a:rPr lang="en-US" altLang="zh-CN" b="1" dirty="0">
                <a:latin typeface="+mn-lt"/>
              </a:rPr>
              <a:t>VPP interactions with the power market</a:t>
            </a:r>
            <a:endParaRPr lang="zh-CN" altLang="en-US" b="1" dirty="0">
              <a:latin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52AE1D-236C-4534-8582-BF0E8DEF9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35"/>
          <a:stretch/>
        </p:blipFill>
        <p:spPr>
          <a:xfrm>
            <a:off x="5637773" y="3429000"/>
            <a:ext cx="5867461" cy="25070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67367A-87A9-48B7-8388-DD8D01C14FD4}"/>
              </a:ext>
            </a:extLst>
          </p:cNvPr>
          <p:cNvSpPr txBox="1"/>
          <p:nvPr/>
        </p:nvSpPr>
        <p:spPr>
          <a:xfrm>
            <a:off x="6452406" y="6014468"/>
            <a:ext cx="4744641" cy="62498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en-US" altLang="zh-CN" b="1" dirty="0">
                <a:latin typeface="+mn-lt"/>
              </a:rPr>
              <a:t>Example: </a:t>
            </a:r>
            <a:r>
              <a:rPr lang="en-US" altLang="zh-CN" b="1" dirty="0" err="1">
                <a:latin typeface="+mn-lt"/>
              </a:rPr>
              <a:t>Minkowski</a:t>
            </a:r>
            <a:r>
              <a:rPr lang="en-US" altLang="zh-CN" b="1" dirty="0">
                <a:latin typeface="+mn-lt"/>
              </a:rPr>
              <a:t> addition of P-Q capability </a:t>
            </a:r>
          </a:p>
          <a:p>
            <a:r>
              <a:rPr lang="en-US" altLang="zh-CN" b="1" dirty="0">
                <a:latin typeface="+mn-lt"/>
              </a:rPr>
              <a:t>sets of two DERs. (Churkin et al., 2023) </a:t>
            </a:r>
            <a:endParaRPr lang="zh-CN" altLang="en-US" b="1" dirty="0">
              <a:latin typeface="+mn-lt"/>
            </a:endParaRP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D45E7970-8FF9-470D-B2BB-109A0DCAD05A}"/>
              </a:ext>
            </a:extLst>
          </p:cNvPr>
          <p:cNvSpPr txBox="1">
            <a:spLocks/>
          </p:cNvSpPr>
          <p:nvPr/>
        </p:nvSpPr>
        <p:spPr>
          <a:xfrm>
            <a:off x="9364489" y="65940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  <a:defRPr/>
            </a:pPr>
            <a:fld id="{4C7EE5D8-6200-46CA-A960-1DA5B550D24A}" type="slidenum">
              <a:rPr lang="zh-CN" altLang="en-US" sz="1200" b="1" smtClean="0">
                <a:solidFill>
                  <a:schemeClr val="bg1"/>
                </a:solidFill>
                <a:latin typeface="HelveticaExt-Normal"/>
                <a:ea typeface="OPPOSans B"/>
              </a:rPr>
              <a:pPr marL="0" indent="0" algn="r">
                <a:buFontTx/>
                <a:buNone/>
                <a:defRPr/>
              </a:pPr>
              <a:t>3</a:t>
            </a:fld>
            <a:endParaRPr lang="zh-CN" altLang="en-US" sz="1200" b="1" dirty="0">
              <a:solidFill>
                <a:schemeClr val="bg1"/>
              </a:solidFill>
              <a:latin typeface="HelveticaExt-Normal"/>
              <a:ea typeface="OPPOSans B"/>
            </a:endParaRP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7A68303D-CFD2-445E-AD7E-26403A5305F2}"/>
              </a:ext>
            </a:extLst>
          </p:cNvPr>
          <p:cNvSpPr txBox="1">
            <a:spLocks/>
          </p:cNvSpPr>
          <p:nvPr/>
        </p:nvSpPr>
        <p:spPr>
          <a:xfrm>
            <a:off x="9364489" y="65853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  <a:defRPr/>
            </a:pPr>
            <a:fld id="{4C7EE5D8-6200-46CA-A960-1DA5B550D24A}" type="slidenum">
              <a:rPr lang="zh-CN" altLang="en-US" sz="1200" b="1" smtClean="0">
                <a:solidFill>
                  <a:schemeClr val="bg1"/>
                </a:solidFill>
                <a:latin typeface="HelveticaExt-Normal"/>
                <a:ea typeface="OPPOSans B"/>
              </a:rPr>
              <a:pPr marL="0" indent="0" algn="r">
                <a:buFontTx/>
                <a:buNone/>
                <a:defRPr/>
              </a:pPr>
              <a:t>3</a:t>
            </a:fld>
            <a:endParaRPr lang="zh-CN" altLang="en-US" sz="1200" b="1" dirty="0">
              <a:solidFill>
                <a:schemeClr val="bg1"/>
              </a:solidFill>
              <a:latin typeface="HelveticaExt-Normal"/>
              <a:ea typeface="OPPOSans B"/>
            </a:endParaRPr>
          </a:p>
        </p:txBody>
      </p:sp>
    </p:spTree>
    <p:extLst>
      <p:ext uri="{BB962C8B-B14F-4D97-AF65-F5344CB8AC3E}">
        <p14:creationId xmlns:p14="http://schemas.microsoft.com/office/powerpoint/2010/main" val="25404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7E2D8-AE9F-604A-A95D-30D87D445B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Analytical </a:t>
            </a:r>
            <a:r>
              <a:rPr lang="en-US" altLang="zh-CN" dirty="0"/>
              <a:t>approximation of </a:t>
            </a:r>
            <a:r>
              <a:rPr lang="en-US" dirty="0"/>
              <a:t>aggregate FR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A38F-1329-CB45-8996-F9A35C42D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1" y="1959592"/>
            <a:ext cx="10779176" cy="3512395"/>
          </a:xfrm>
        </p:spPr>
        <p:txBody>
          <a:bodyPr/>
          <a:lstStyle/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altLang="zh-CN" sz="2800" dirty="0"/>
              <a:t>tied with the form of individual FRs, such as </a:t>
            </a:r>
            <a:r>
              <a:rPr lang="en-US" altLang="zh-CN" sz="2800" b="1" dirty="0">
                <a:solidFill>
                  <a:srgbClr val="FF0000"/>
                </a:solidFill>
              </a:rPr>
              <a:t>box, ellipse, zonotope </a:t>
            </a:r>
          </a:p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rely on </a:t>
            </a:r>
            <a:r>
              <a:rPr lang="en-US" sz="2800" b="1" dirty="0">
                <a:solidFill>
                  <a:srgbClr val="FF0000"/>
                </a:solidFill>
              </a:rPr>
              <a:t>assumptions</a:t>
            </a:r>
            <a:r>
              <a:rPr lang="en-US" sz="2800" dirty="0"/>
              <a:t> on the operation of individual DERs</a:t>
            </a:r>
          </a:p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cannot be adaptively applied in VPP bidding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DD925616-1623-4DC7-978A-493D78328C59}"/>
              </a:ext>
            </a:extLst>
          </p:cNvPr>
          <p:cNvSpPr txBox="1">
            <a:spLocks/>
          </p:cNvSpPr>
          <p:nvPr/>
        </p:nvSpPr>
        <p:spPr>
          <a:xfrm>
            <a:off x="9364489" y="65853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  <a:defRPr/>
            </a:pPr>
            <a:fld id="{4C7EE5D8-6200-46CA-A960-1DA5B550D24A}" type="slidenum">
              <a:rPr lang="zh-CN" altLang="en-US" sz="1200" b="1" smtClean="0">
                <a:solidFill>
                  <a:schemeClr val="bg1"/>
                </a:solidFill>
                <a:latin typeface="HelveticaExt-Normal"/>
                <a:ea typeface="OPPOSans B"/>
              </a:rPr>
              <a:pPr marL="0" indent="0" algn="r">
                <a:buFontTx/>
                <a:buNone/>
                <a:defRPr/>
              </a:pPr>
              <a:t>4</a:t>
            </a:fld>
            <a:endParaRPr lang="zh-CN" altLang="en-US" sz="1200" b="1" dirty="0">
              <a:solidFill>
                <a:schemeClr val="bg1"/>
              </a:solidFill>
              <a:latin typeface="HelveticaExt-Normal"/>
              <a:ea typeface="OPPOSans B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788EE9-2E7D-4A31-AF27-C3942059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999" y="3676388"/>
            <a:ext cx="5495801" cy="21295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8A674E-7FB4-428E-9DD5-E57380162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66" y="3792013"/>
            <a:ext cx="2343202" cy="20319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B3C0C5C-DF79-404F-A718-9161B35C0D7E}"/>
              </a:ext>
            </a:extLst>
          </p:cNvPr>
          <p:cNvSpPr txBox="1"/>
          <p:nvPr/>
        </p:nvSpPr>
        <p:spPr>
          <a:xfrm>
            <a:off x="2709904" y="6027172"/>
            <a:ext cx="39077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 PE-polytope P and inscribed zonotope Z (gray)</a:t>
            </a:r>
            <a:r>
              <a:rPr lang="en-US" altLang="zh-CN" sz="1600" dirty="0"/>
              <a:t>(Muller et al., 2019)</a:t>
            </a:r>
            <a:br>
              <a:rPr lang="en-US" altLang="zh-CN" b="1" dirty="0"/>
            </a:br>
            <a:endParaRPr lang="zh-CN" altLang="en-US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349779-B297-49AB-9647-F4B02B16FB29}"/>
              </a:ext>
            </a:extLst>
          </p:cNvPr>
          <p:cNvGrpSpPr/>
          <p:nvPr/>
        </p:nvGrpSpPr>
        <p:grpSpPr>
          <a:xfrm>
            <a:off x="0" y="3676388"/>
            <a:ext cx="2709904" cy="2518022"/>
            <a:chOff x="1640388" y="3429000"/>
            <a:chExt cx="2709904" cy="251802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8735716-098A-480C-88A3-5462E11B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388" y="3429000"/>
              <a:ext cx="2709904" cy="237379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E6D9892-D515-470D-B4E9-7C925653D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3956" y="5723126"/>
              <a:ext cx="434621" cy="223896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41B4601-43DE-4905-AF0F-B295FEC8CCB5}"/>
              </a:ext>
            </a:extLst>
          </p:cNvPr>
          <p:cNvSpPr txBox="1"/>
          <p:nvPr/>
        </p:nvSpPr>
        <p:spPr>
          <a:xfrm>
            <a:off x="691491" y="6046606"/>
            <a:ext cx="297511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Box form of FRs </a:t>
            </a:r>
          </a:p>
          <a:p>
            <a:r>
              <a:rPr lang="en-US" altLang="zh-CN" sz="1600" dirty="0"/>
              <a:t>(Chen et al., 2020)</a:t>
            </a:r>
            <a:endParaRPr lang="zh-CN" altLang="en-US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9C11E86-2057-4EA9-A22E-7C85C5A371A5}"/>
              </a:ext>
            </a:extLst>
          </p:cNvPr>
          <p:cNvSpPr txBox="1"/>
          <p:nvPr/>
        </p:nvSpPr>
        <p:spPr>
          <a:xfrm>
            <a:off x="7241057" y="6022118"/>
            <a:ext cx="341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Aggregation of approximate FRs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159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5F9E6A-C73F-864B-BBAE-00B91F96E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AF1CF-A17E-1D4C-9B13-A2C3D498B0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Approximate the FR of VPPs in a data-driven manner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022B1-0C2B-6C4F-A6E8-016A234651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77267"/>
            <a:ext cx="10515600" cy="3676946"/>
          </a:xfrm>
        </p:spPr>
        <p:txBody>
          <a:bodyPr/>
          <a:lstStyle/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abandon the bottom-up computation of analytical methods</a:t>
            </a:r>
          </a:p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use data to determine the parameters of an approximate FR</a:t>
            </a:r>
          </a:p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how to measure the degree of approximation of two FRs?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1DDBABF4-EE12-4FB8-AF4D-13E01BCCBA2B}"/>
              </a:ext>
            </a:extLst>
          </p:cNvPr>
          <p:cNvSpPr txBox="1">
            <a:spLocks/>
          </p:cNvSpPr>
          <p:nvPr/>
        </p:nvSpPr>
        <p:spPr>
          <a:xfrm>
            <a:off x="9364489" y="65853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  <a:defRPr/>
            </a:pPr>
            <a:fld id="{4C7EE5D8-6200-46CA-A960-1DA5B550D24A}" type="slidenum">
              <a:rPr lang="zh-CN" altLang="en-US" sz="1200" b="1" smtClean="0">
                <a:solidFill>
                  <a:schemeClr val="bg1"/>
                </a:solidFill>
                <a:latin typeface="HelveticaExt-Normal"/>
                <a:ea typeface="OPPOSans B"/>
              </a:rPr>
              <a:pPr marL="0" indent="0" algn="r">
                <a:buFontTx/>
                <a:buNone/>
                <a:defRPr/>
              </a:pPr>
              <a:t>5</a:t>
            </a:fld>
            <a:endParaRPr lang="zh-CN" altLang="en-US" sz="1200" b="1" dirty="0">
              <a:solidFill>
                <a:schemeClr val="bg1"/>
              </a:solidFill>
              <a:latin typeface="HelveticaExt-Normal"/>
              <a:ea typeface="OPPOSans B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A57C6C7-5C53-46A8-9DA3-FCC8E13EF8ED}"/>
              </a:ext>
            </a:extLst>
          </p:cNvPr>
          <p:cNvGrpSpPr/>
          <p:nvPr/>
        </p:nvGrpSpPr>
        <p:grpSpPr>
          <a:xfrm>
            <a:off x="1449238" y="3772294"/>
            <a:ext cx="2954110" cy="1823900"/>
            <a:chOff x="5959435" y="3194566"/>
            <a:chExt cx="4407017" cy="272988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C9D42CC-522B-4396-A652-228C2F0CB605}"/>
                </a:ext>
              </a:extLst>
            </p:cNvPr>
            <p:cNvGrpSpPr/>
            <p:nvPr/>
          </p:nvGrpSpPr>
          <p:grpSpPr>
            <a:xfrm>
              <a:off x="5959435" y="3194566"/>
              <a:ext cx="4407017" cy="2729880"/>
              <a:chOff x="5959435" y="3194566"/>
              <a:chExt cx="4407017" cy="272988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770DACD3-0BC4-4197-A2FC-0AD44296A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9435" y="3194566"/>
                <a:ext cx="4407017" cy="2729880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D6A2F981-764C-43F9-B44F-106E671F7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8041" y="5401484"/>
                <a:ext cx="752381" cy="295238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169B8D9E-F235-4FFF-8C5E-EB90503B2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5908" y="4202527"/>
                <a:ext cx="185240" cy="595976"/>
              </a:xfrm>
              <a:prstGeom prst="rect">
                <a:avLst/>
              </a:prstGeom>
            </p:spPr>
          </p:pic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17FDF23-7593-45A1-96CF-3835671F2D9B}"/>
                </a:ext>
              </a:extLst>
            </p:cNvPr>
            <p:cNvSpPr txBox="1"/>
            <p:nvPr/>
          </p:nvSpPr>
          <p:spPr>
            <a:xfrm rot="20152924">
              <a:off x="8939694" y="529939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hour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6113751-9048-467E-B32C-7A5197D13863}"/>
                </a:ext>
              </a:extLst>
            </p:cNvPr>
            <p:cNvSpPr txBox="1"/>
            <p:nvPr/>
          </p:nvSpPr>
          <p:spPr>
            <a:xfrm rot="16200000">
              <a:off x="5594585" y="4369546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load (</a:t>
              </a:r>
              <a:r>
                <a:rPr lang="en-US" altLang="zh-CN" dirty="0" err="1"/>
                <a:t>p.u</a:t>
              </a:r>
              <a:r>
                <a:rPr lang="en-US" altLang="zh-CN" dirty="0"/>
                <a:t>.)</a:t>
              </a:r>
              <a:endParaRPr lang="zh-CN" altLang="en-US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52277AC-FC40-449A-AF1C-391AA3811670}"/>
              </a:ext>
            </a:extLst>
          </p:cNvPr>
          <p:cNvSpPr txBox="1"/>
          <p:nvPr/>
        </p:nvSpPr>
        <p:spPr>
          <a:xfrm>
            <a:off x="1080826" y="6005233"/>
            <a:ext cx="4181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Data-driven feasible region aggregation </a:t>
            </a:r>
            <a:endParaRPr lang="zh-CN" altLang="en-US" b="1" dirty="0"/>
          </a:p>
        </p:txBody>
      </p:sp>
      <p:sp>
        <p:nvSpPr>
          <p:cNvPr id="29" name="剪去对角的矩形 64">
            <a:extLst>
              <a:ext uri="{FF2B5EF4-FFF2-40B4-BE49-F238E27FC236}">
                <a16:creationId xmlns:a16="http://schemas.microsoft.com/office/drawing/2014/main" id="{93964A46-11B8-48AE-AF72-1DED6BB36775}"/>
              </a:ext>
            </a:extLst>
          </p:cNvPr>
          <p:cNvSpPr/>
          <p:nvPr/>
        </p:nvSpPr>
        <p:spPr>
          <a:xfrm rot="14880474">
            <a:off x="5064383" y="4131635"/>
            <a:ext cx="667119" cy="967109"/>
          </a:xfrm>
          <a:prstGeom prst="snip2DiagRect">
            <a:avLst>
              <a:gd name="adj1" fmla="val 33312"/>
              <a:gd name="adj2" fmla="val 3109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F06A2139-3586-4205-B007-E07C81730BF4}"/>
              </a:ext>
            </a:extLst>
          </p:cNvPr>
          <p:cNvSpPr/>
          <p:nvPr/>
        </p:nvSpPr>
        <p:spPr>
          <a:xfrm rot="16200000" flipH="1">
            <a:off x="4349538" y="4381643"/>
            <a:ext cx="337436" cy="5263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50E91CF-CF52-4608-BAB5-7072A48C4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91" y="3701286"/>
            <a:ext cx="761905" cy="1790476"/>
          </a:xfrm>
          <a:prstGeom prst="rect">
            <a:avLst/>
          </a:prstGeom>
        </p:spPr>
      </p:pic>
      <p:sp>
        <p:nvSpPr>
          <p:cNvPr id="32" name="箭头: 下 31">
            <a:extLst>
              <a:ext uri="{FF2B5EF4-FFF2-40B4-BE49-F238E27FC236}">
                <a16:creationId xmlns:a16="http://schemas.microsoft.com/office/drawing/2014/main" id="{F6167AEF-D912-4616-94C8-CEFF5CD09BDD}"/>
              </a:ext>
            </a:extLst>
          </p:cNvPr>
          <p:cNvSpPr/>
          <p:nvPr/>
        </p:nvSpPr>
        <p:spPr>
          <a:xfrm rot="16200000" flipH="1">
            <a:off x="1055315" y="4333335"/>
            <a:ext cx="337436" cy="5263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AF919AC-68AB-436D-8442-A45BDB451622}"/>
              </a:ext>
            </a:extLst>
          </p:cNvPr>
          <p:cNvSpPr txBox="1"/>
          <p:nvPr/>
        </p:nvSpPr>
        <p:spPr>
          <a:xfrm>
            <a:off x="0" y="5485594"/>
            <a:ext cx="149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original FRs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BBDE0F-410A-4F51-80D5-1F2E3555201D}"/>
              </a:ext>
            </a:extLst>
          </p:cNvPr>
          <p:cNvSpPr txBox="1"/>
          <p:nvPr/>
        </p:nvSpPr>
        <p:spPr>
          <a:xfrm>
            <a:off x="1679444" y="5485594"/>
            <a:ext cx="298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optimal dispatch results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C0980E2-4A16-40AD-95A8-83D9A870FF26}"/>
              </a:ext>
            </a:extLst>
          </p:cNvPr>
          <p:cNvSpPr txBox="1"/>
          <p:nvPr/>
        </p:nvSpPr>
        <p:spPr>
          <a:xfrm>
            <a:off x="4700924" y="5485594"/>
            <a:ext cx="1816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ggregate FR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表格 7">
                <a:extLst>
                  <a:ext uri="{FF2B5EF4-FFF2-40B4-BE49-F238E27FC236}">
                    <a16:creationId xmlns:a16="http://schemas.microsoft.com/office/drawing/2014/main" id="{DD173263-A799-4571-BB95-F14100006222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1047006080"/>
                  </p:ext>
                </p:extLst>
              </p:nvPr>
            </p:nvGraphicFramePr>
            <p:xfrm>
              <a:off x="6327880" y="3683515"/>
              <a:ext cx="5579246" cy="2459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709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82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7279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parajita" panose="020B0604020202020204" pitchFamily="34" charset="0"/>
                                </a:rPr>
                                <m:t>𝑃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parajita" panose="020B0604020202020204" pitchFamily="34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Aparajita" panose="020B0604020202020204" pitchFamily="34" charset="0"/>
                            </a:rPr>
                            <a:t>The </a:t>
                          </a:r>
                          <a:r>
                            <a:rPr lang="en-US" altLang="zh-CN" sz="1600" b="1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Aparajita" panose="020B0604020202020204" pitchFamily="34" charset="0"/>
                            </a:rPr>
                            <a:t>original FR</a:t>
                          </a: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Aparajita" panose="020B060402020202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parajita" panose="020B0604020202020204" pitchFamily="34" charset="0"/>
                                </a:rPr>
                                <m:t>𝐼</m:t>
                              </m:r>
                            </m:oMath>
                          </a14:m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Aparajita" panose="020B0604020202020204" pitchFamily="34" charset="0"/>
                            </a:rPr>
                            <a:t> is the number of resources</a:t>
                          </a:r>
                          <a:endParaRPr lang="zh-CN" altLang="en-US" sz="16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Aparajita" panose="020B0604020202020204" pitchFamily="34" charset="0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parajita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parajita" panose="020B0604020202020204" pitchFamily="34" charset="0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parajita" panose="020B0604020202020204" pitchFamily="34" charset="0"/>
                                    </a:rPr>
                                    <m:t>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Aparajita" panose="020B0604020202020204" pitchFamily="34" charset="0"/>
                            </a:rPr>
                            <a:t>: </a:t>
                          </a:r>
                          <a:r>
                            <a:rPr lang="en-US" altLang="zh-CN" sz="1600" b="1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Aparajita" panose="020B0604020202020204" pitchFamily="34" charset="0"/>
                            </a:rPr>
                            <a:t>approximate FR 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Aparajita" panose="020B0604020202020204" pitchFamily="34" charset="0"/>
                            </a:rPr>
                            <a:t>(d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parajita" panose="020B0604020202020204" pitchFamily="34" charset="0"/>
                                </a:rPr>
                                <m:t>imension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parajita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parajita" panose="020B0604020202020204" pitchFamily="34" charset="0"/>
                                    </a:rPr>
                                    <m:t>𝑰</m:t>
                                  </m:r>
                                </m:e>
                                <m:sup>
                                  <m:r>
                                    <a:rPr lang="en-US" altLang="zh-CN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parajita" panose="020B0604020202020204" pitchFamily="34" charset="0"/>
                                    </a:rPr>
                                    <m:t>𝒂</m:t>
                                  </m:r>
                                </m:sup>
                              </m:sSup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parajita" panose="020B0604020202020204" pitchFamily="34" charset="0"/>
                                </a:rPr>
                                <m:t>≪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parajita" panose="020B0604020202020204" pitchFamily="34" charset="0"/>
                                </a:rPr>
                                <m:t>𝑰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Aparajita" panose="020B0604020202020204" pitchFamily="34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7279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Aparajita" panose="020B0604020202020204" pitchFamily="34" charset="0"/>
                            </a:rPr>
                            <a:t>FR distance measurement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Aparajita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表格 7">
                <a:extLst>
                  <a:ext uri="{FF2B5EF4-FFF2-40B4-BE49-F238E27FC236}">
                    <a16:creationId xmlns:a16="http://schemas.microsoft.com/office/drawing/2014/main" id="{DD173263-A799-4571-BB95-F14100006222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7"/>
                </p:custDataLst>
                <p:extLst>
                  <p:ext uri="{D42A27DB-BD31-4B8C-83A1-F6EECF244321}">
                    <p14:modId xmlns:p14="http://schemas.microsoft.com/office/powerpoint/2010/main" val="1047006080"/>
                  </p:ext>
                </p:extLst>
              </p:nvPr>
            </p:nvGraphicFramePr>
            <p:xfrm>
              <a:off x="6327880" y="3683515"/>
              <a:ext cx="5579246" cy="2459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709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82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7279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106292" t="-2362" r="-899" b="-2196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106292" t="-86667" r="-899" b="-8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7279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Aparajita" panose="020B0604020202020204" pitchFamily="34" charset="0"/>
                            </a:rPr>
                            <a:t>FR distance measurement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Aparajita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04F69905-9C98-41D1-81C0-58118C3ED7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866039"/>
              </p:ext>
            </p:extLst>
          </p:nvPr>
        </p:nvGraphicFramePr>
        <p:xfrm>
          <a:off x="6492954" y="4684244"/>
          <a:ext cx="26543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9" imgW="63703200" imgH="17373600" progId="Equation.DSMT4">
                  <p:embed/>
                </p:oleObj>
              </mc:Choice>
              <mc:Fallback>
                <p:oleObj name="Equation" r:id="rId9" imgW="63703200" imgH="173736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37716D1C-340C-4225-9B96-E347EB71F9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92954" y="4684244"/>
                        <a:ext cx="26543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0308CCBC-8350-4D66-9A86-3CDB7D790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620731"/>
              </p:ext>
            </p:extLst>
          </p:nvPr>
        </p:nvGraphicFramePr>
        <p:xfrm>
          <a:off x="6506792" y="3797365"/>
          <a:ext cx="2501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11" imgW="2502535" imgH="675005" progId="Equation.DSMT4">
                  <p:embed/>
                </p:oleObj>
              </mc:Choice>
              <mc:Fallback>
                <p:oleObj name="Equation" r:id="rId11" imgW="2502535" imgH="675005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8B354B31-CF87-44A0-9A11-945CE2705E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06792" y="3797365"/>
                        <a:ext cx="2501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6D05307C-40D8-477B-A136-74F807A1A7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836715"/>
              </p:ext>
            </p:extLst>
          </p:nvPr>
        </p:nvGraphicFramePr>
        <p:xfrm>
          <a:off x="6850150" y="5661625"/>
          <a:ext cx="1638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13" imgW="39319200" imgH="7924800" progId="Equation.DSMT4">
                  <p:embed/>
                </p:oleObj>
              </mc:Choice>
              <mc:Fallback>
                <p:oleObj name="Equation" r:id="rId13" imgW="39319200" imgH="792480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9FE3C3BA-29EA-4001-9DD9-C396EB1C1C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50150" y="5661625"/>
                        <a:ext cx="1638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63CEC321-F9CD-4310-8E12-50BED753FC94}"/>
              </a:ext>
            </a:extLst>
          </p:cNvPr>
          <p:cNvSpPr txBox="1"/>
          <p:nvPr/>
        </p:nvSpPr>
        <p:spPr>
          <a:xfrm>
            <a:off x="504547" y="6334780"/>
            <a:ext cx="11208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Ruike</a:t>
            </a:r>
            <a:r>
              <a:rPr lang="zh-CN" altLang="en-US" sz="1400" dirty="0"/>
              <a:t> </a:t>
            </a:r>
            <a:r>
              <a:rPr lang="en-US" altLang="zh-CN" sz="1400" dirty="0" err="1"/>
              <a:t>Lyu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Hongye</a:t>
            </a:r>
            <a:r>
              <a:rPr lang="zh-CN" altLang="en-US" sz="1400" dirty="0"/>
              <a:t> </a:t>
            </a:r>
            <a:r>
              <a:rPr lang="en-US" altLang="zh-CN" sz="1400" dirty="0"/>
              <a:t>Guo,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Qixin</a:t>
            </a:r>
            <a:r>
              <a:rPr lang="zh-CN" altLang="en-US" sz="1400" dirty="0"/>
              <a:t> </a:t>
            </a:r>
            <a:r>
              <a:rPr lang="en-US" altLang="zh-CN" sz="1400" dirty="0"/>
              <a:t>Chen.</a:t>
            </a:r>
            <a:r>
              <a:rPr lang="zh-CN" altLang="en-US" sz="1400" dirty="0"/>
              <a:t> Approximating Energy-Regulation Feasible Region of Virtual Power Plants: A Data-driven Inverse Optimization Approach. PESGM </a:t>
            </a:r>
            <a:r>
              <a:rPr lang="en-US" altLang="zh-CN" sz="1400" dirty="0"/>
              <a:t>2024.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258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5F9E6A-C73F-864B-BBAE-00B91F96E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AF1CF-A17E-1D4C-9B13-A2C3D498B0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Data-driven Inverse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022B1-0C2B-6C4F-A6E8-016A234651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77267"/>
            <a:ext cx="10515600" cy="3676946"/>
          </a:xfrm>
        </p:spPr>
        <p:txBody>
          <a:bodyPr/>
          <a:lstStyle/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generate dispatch results using original constraints </a:t>
            </a:r>
          </a:p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regard these data as optimal </a:t>
            </a:r>
            <a:r>
              <a:rPr lang="en-US" altLang="zh-CN" sz="2800" dirty="0"/>
              <a:t>dispatch </a:t>
            </a:r>
            <a:r>
              <a:rPr lang="en-US" sz="2800" dirty="0"/>
              <a:t>results within the approximate FR and fit the parameters of the approximate FR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1DDBABF4-EE12-4FB8-AF4D-13E01BCCBA2B}"/>
              </a:ext>
            </a:extLst>
          </p:cNvPr>
          <p:cNvSpPr txBox="1">
            <a:spLocks/>
          </p:cNvSpPr>
          <p:nvPr/>
        </p:nvSpPr>
        <p:spPr>
          <a:xfrm>
            <a:off x="9364489" y="65853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  <a:defRPr/>
            </a:pPr>
            <a:fld id="{4C7EE5D8-6200-46CA-A960-1DA5B550D24A}" type="slidenum">
              <a:rPr lang="zh-CN" altLang="en-US" sz="1200" b="1" smtClean="0">
                <a:solidFill>
                  <a:schemeClr val="bg1"/>
                </a:solidFill>
                <a:latin typeface="HelveticaExt-Normal"/>
                <a:ea typeface="OPPOSans B"/>
              </a:rPr>
              <a:pPr marL="0" indent="0" algn="r">
                <a:buFontTx/>
                <a:buNone/>
                <a:defRPr/>
              </a:pPr>
              <a:t>6</a:t>
            </a:fld>
            <a:endParaRPr lang="zh-CN" altLang="en-US" sz="1200" b="1" dirty="0">
              <a:solidFill>
                <a:schemeClr val="bg1"/>
              </a:solidFill>
              <a:latin typeface="HelveticaExt-Normal"/>
              <a:ea typeface="OPPOSans B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E495664-9BFB-44BF-8ED6-7A4260A248AE}"/>
              </a:ext>
            </a:extLst>
          </p:cNvPr>
          <p:cNvGrpSpPr/>
          <p:nvPr/>
        </p:nvGrpSpPr>
        <p:grpSpPr>
          <a:xfrm>
            <a:off x="-923169" y="3650961"/>
            <a:ext cx="6886579" cy="2757360"/>
            <a:chOff x="4299220" y="3173384"/>
            <a:chExt cx="6886579" cy="275736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0A23BD6-91FF-498E-A0EF-87C70F6FA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5156" y="3242135"/>
              <a:ext cx="3071554" cy="82606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8716064-2C0E-4E3C-91CA-6C73DEF00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4834" y="4443517"/>
              <a:ext cx="3910965" cy="14451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C6F74D2-52DA-4B91-B2C6-07F7B5C35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220" y="3257395"/>
              <a:ext cx="3988630" cy="2658090"/>
            </a:xfrm>
            <a:prstGeom prst="rect">
              <a:avLst/>
            </a:prstGeom>
          </p:spPr>
        </p:pic>
        <p:sp>
          <p:nvSpPr>
            <p:cNvPr id="12" name="矩形: 圆角 8">
              <a:extLst>
                <a:ext uri="{FF2B5EF4-FFF2-40B4-BE49-F238E27FC236}">
                  <a16:creationId xmlns:a16="http://schemas.microsoft.com/office/drawing/2014/main" id="{6B9F15C6-F1FE-4942-9FD9-9A85047F2240}"/>
                </a:ext>
              </a:extLst>
            </p:cNvPr>
            <p:cNvSpPr/>
            <p:nvPr/>
          </p:nvSpPr>
          <p:spPr>
            <a:xfrm>
              <a:off x="7147958" y="3173384"/>
              <a:ext cx="4037839" cy="939438"/>
            </a:xfrm>
            <a:prstGeom prst="roundRect">
              <a:avLst>
                <a:gd name="adj" fmla="val 2065"/>
              </a:avLst>
            </a:prstGeom>
            <a:noFill/>
            <a:ln w="19050">
              <a:solidFill>
                <a:srgbClr val="862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矩形: 圆角 8">
              <a:extLst>
                <a:ext uri="{FF2B5EF4-FFF2-40B4-BE49-F238E27FC236}">
                  <a16:creationId xmlns:a16="http://schemas.microsoft.com/office/drawing/2014/main" id="{33762D2C-6C4E-4B5B-A283-512BA9364BEE}"/>
                </a:ext>
              </a:extLst>
            </p:cNvPr>
            <p:cNvSpPr/>
            <p:nvPr/>
          </p:nvSpPr>
          <p:spPr>
            <a:xfrm>
              <a:off x="7147957" y="4444533"/>
              <a:ext cx="4037839" cy="1486211"/>
            </a:xfrm>
            <a:prstGeom prst="roundRect">
              <a:avLst>
                <a:gd name="adj" fmla="val 2065"/>
              </a:avLst>
            </a:prstGeom>
            <a:noFill/>
            <a:ln w="19050">
              <a:solidFill>
                <a:srgbClr val="862C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5361E79-FBF7-485C-966B-E2081A4399BF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6830008" y="3643103"/>
              <a:ext cx="317950" cy="238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34C519A5-7624-4910-988A-DD3DC5425458}"/>
                </a:ext>
              </a:extLst>
            </p:cNvPr>
            <p:cNvCxnSpPr>
              <a:endCxn id="13" idx="1"/>
            </p:cNvCxnSpPr>
            <p:nvPr/>
          </p:nvCxnSpPr>
          <p:spPr>
            <a:xfrm>
              <a:off x="6830008" y="4582541"/>
              <a:ext cx="317949" cy="605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E57776D-85BE-4E84-B421-C1EB066AB58C}"/>
                </a:ext>
              </a:extLst>
            </p:cNvPr>
            <p:cNvSpPr/>
            <p:nvPr/>
          </p:nvSpPr>
          <p:spPr>
            <a:xfrm>
              <a:off x="7312844" y="4455665"/>
              <a:ext cx="3834944" cy="504700"/>
            </a:xfrm>
            <a:prstGeom prst="rect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1EB003E-1AFC-4E6B-9F1E-8604EF00DA37}"/>
              </a:ext>
            </a:extLst>
          </p:cNvPr>
          <p:cNvSpPr txBox="1"/>
          <p:nvPr/>
        </p:nvSpPr>
        <p:spPr>
          <a:xfrm>
            <a:off x="3282131" y="514934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Loss function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4ACDC5-1DF5-4D82-B64D-CDEC521B7C73}"/>
              </a:ext>
            </a:extLst>
          </p:cNvPr>
          <p:cNvSpPr/>
          <p:nvPr/>
        </p:nvSpPr>
        <p:spPr>
          <a:xfrm>
            <a:off x="6448853" y="3750099"/>
            <a:ext cx="4795216" cy="2454005"/>
          </a:xfrm>
          <a:prstGeom prst="rect">
            <a:avLst/>
          </a:prstGeom>
          <a:solidFill>
            <a:schemeClr val="tx2">
              <a:lumMod val="50000"/>
              <a:lumOff val="50000"/>
              <a:alpha val="2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Idea: if the optimal dispatch results based on the approximate FR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 various scenarios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are close to the results based on the original FR, then the FR is considered sufficiently approximate.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702B37-3966-4D51-9D41-9AF8DC62B665}"/>
              </a:ext>
            </a:extLst>
          </p:cNvPr>
          <p:cNvSpPr txBox="1"/>
          <p:nvPr/>
        </p:nvSpPr>
        <p:spPr>
          <a:xfrm>
            <a:off x="504547" y="6334780"/>
            <a:ext cx="11208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Ruike</a:t>
            </a:r>
            <a:r>
              <a:rPr lang="zh-CN" altLang="en-US" sz="1400" dirty="0"/>
              <a:t> </a:t>
            </a:r>
            <a:r>
              <a:rPr lang="en-US" altLang="zh-CN" sz="1400" dirty="0" err="1"/>
              <a:t>Lyu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Hongye</a:t>
            </a:r>
            <a:r>
              <a:rPr lang="zh-CN" altLang="en-US" sz="1400" dirty="0"/>
              <a:t> </a:t>
            </a:r>
            <a:r>
              <a:rPr lang="en-US" altLang="zh-CN" sz="1400" dirty="0"/>
              <a:t>Guo,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Qixin</a:t>
            </a:r>
            <a:r>
              <a:rPr lang="zh-CN" altLang="en-US" sz="1400" dirty="0"/>
              <a:t> </a:t>
            </a:r>
            <a:r>
              <a:rPr lang="en-US" altLang="zh-CN" sz="1400" dirty="0"/>
              <a:t>Chen.</a:t>
            </a:r>
            <a:r>
              <a:rPr lang="zh-CN" altLang="en-US" sz="1400" dirty="0"/>
              <a:t> Approximating Energy-Regulation Feasible Region of Virtual Power Plants: A Data-driven Inverse Optimization Approach. PESGM </a:t>
            </a:r>
            <a:r>
              <a:rPr lang="en-US" altLang="zh-CN" sz="1400" dirty="0"/>
              <a:t>2024.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6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AB39E9-6D7B-4112-C06B-40C348DDBA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DDF06-0961-F7BD-6B59-378C555BC6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1207505"/>
            <a:ext cx="11134725" cy="666750"/>
          </a:xfrm>
        </p:spPr>
        <p:txBody>
          <a:bodyPr/>
          <a:lstStyle/>
          <a:p>
            <a:r>
              <a:rPr lang="en-US" dirty="0"/>
              <a:t>Data-driven method comparable to analytical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27024-CA29-F557-A209-CA9D4AFE18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73549"/>
            <a:ext cx="10515600" cy="3676946"/>
          </a:xfrm>
        </p:spPr>
        <p:txBody>
          <a:bodyPr/>
          <a:lstStyle/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Using prices from PJM to represent dispatching scenarios</a:t>
            </a:r>
          </a:p>
          <a:p>
            <a:pPr marL="514350" lvl="1" indent="-51435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Employing FR form of </a:t>
            </a:r>
            <a:r>
              <a:rPr lang="en-US" altLang="zh-CN" sz="2800" dirty="0"/>
              <a:t>virtual battery </a:t>
            </a:r>
            <a:r>
              <a:rPr lang="en-US" sz="2800" dirty="0"/>
              <a:t>to approximate 4000 EVs.</a:t>
            </a:r>
          </a:p>
          <a:p>
            <a:endParaRPr lang="en-US" dirty="0"/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91B84516-DA2D-4825-98AF-6C60B6142566}"/>
              </a:ext>
            </a:extLst>
          </p:cNvPr>
          <p:cNvSpPr txBox="1">
            <a:spLocks/>
          </p:cNvSpPr>
          <p:nvPr/>
        </p:nvSpPr>
        <p:spPr>
          <a:xfrm>
            <a:off x="9364489" y="65853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  <a:defRPr/>
            </a:pPr>
            <a:fld id="{4C7EE5D8-6200-46CA-A960-1DA5B550D24A}" type="slidenum">
              <a:rPr lang="zh-CN" altLang="en-US" sz="1200" b="1" smtClean="0">
                <a:solidFill>
                  <a:schemeClr val="bg1"/>
                </a:solidFill>
                <a:latin typeface="HelveticaExt-Normal"/>
                <a:ea typeface="OPPOSans B"/>
              </a:rPr>
              <a:pPr marL="0" indent="0" algn="r">
                <a:buFontTx/>
                <a:buNone/>
                <a:defRPr/>
              </a:pPr>
              <a:t>7</a:t>
            </a:fld>
            <a:endParaRPr lang="zh-CN" altLang="en-US" sz="1200" b="1" dirty="0">
              <a:solidFill>
                <a:schemeClr val="bg1"/>
              </a:solidFill>
              <a:latin typeface="HelveticaExt-Normal"/>
              <a:ea typeface="OPPOSans B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D39F35-2B09-4951-BDAE-45B0153BC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45" y="2905515"/>
            <a:ext cx="4734427" cy="28041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67AEC0-560B-416A-8CA6-8B6B1ADA381A}"/>
              </a:ext>
            </a:extLst>
          </p:cNvPr>
          <p:cNvSpPr txBox="1"/>
          <p:nvPr/>
        </p:nvSpPr>
        <p:spPr>
          <a:xfrm>
            <a:off x="596741" y="5625948"/>
            <a:ext cx="5183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The aggregate FR parameters obtained from the proposed method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close to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those derived from the analytical approach.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C96BEB-961E-4E0E-A3C0-89F6CD76105E}"/>
              </a:ext>
            </a:extLst>
          </p:cNvPr>
          <p:cNvSpPr txBox="1"/>
          <p:nvPr/>
        </p:nvSpPr>
        <p:spPr>
          <a:xfrm>
            <a:off x="5952234" y="5650495"/>
            <a:ext cx="5740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The error in FR aggregation based on the data-driven methods is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lower than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that of analytical methods in some scenarios.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96B7958-6B36-418A-95D4-4F75D41CFB32}"/>
              </a:ext>
            </a:extLst>
          </p:cNvPr>
          <p:cNvGrpSpPr/>
          <p:nvPr/>
        </p:nvGrpSpPr>
        <p:grpSpPr>
          <a:xfrm>
            <a:off x="5836541" y="2934779"/>
            <a:ext cx="5183689" cy="2341295"/>
            <a:chOff x="5923495" y="3461519"/>
            <a:chExt cx="5183689" cy="234129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1CCD971-3081-4BC4-AE75-9ACFC0BB8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254"/>
            <a:stretch/>
          </p:blipFill>
          <p:spPr>
            <a:xfrm>
              <a:off x="5923495" y="3461519"/>
              <a:ext cx="5183689" cy="2341295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D45E387-D644-4D88-BB66-D8BA132FD0FF}"/>
                </a:ext>
              </a:extLst>
            </p:cNvPr>
            <p:cNvSpPr/>
            <p:nvPr/>
          </p:nvSpPr>
          <p:spPr>
            <a:xfrm>
              <a:off x="9033998" y="4810737"/>
              <a:ext cx="700936" cy="432242"/>
            </a:xfrm>
            <a:prstGeom prst="rect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2848045-AAD6-424B-934E-9789A3964A6B}"/>
                </a:ext>
              </a:extLst>
            </p:cNvPr>
            <p:cNvSpPr/>
            <p:nvPr/>
          </p:nvSpPr>
          <p:spPr>
            <a:xfrm>
              <a:off x="10128790" y="5242979"/>
              <a:ext cx="700936" cy="432242"/>
            </a:xfrm>
            <a:prstGeom prst="rect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EF39C68-B96A-4E56-A3AB-103E60B4A4DB}"/>
              </a:ext>
            </a:extLst>
          </p:cNvPr>
          <p:cNvSpPr txBox="1"/>
          <p:nvPr/>
        </p:nvSpPr>
        <p:spPr>
          <a:xfrm>
            <a:off x="348137" y="6401134"/>
            <a:ext cx="11208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Ruike</a:t>
            </a:r>
            <a:r>
              <a:rPr lang="zh-CN" altLang="en-US" sz="1400" dirty="0"/>
              <a:t> </a:t>
            </a:r>
            <a:r>
              <a:rPr lang="en-US" altLang="zh-CN" sz="1400" dirty="0" err="1"/>
              <a:t>Lyu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Hongye</a:t>
            </a:r>
            <a:r>
              <a:rPr lang="zh-CN" altLang="en-US" sz="1400" dirty="0"/>
              <a:t> </a:t>
            </a:r>
            <a:r>
              <a:rPr lang="en-US" altLang="zh-CN" sz="1400" dirty="0"/>
              <a:t>Guo,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Qixin</a:t>
            </a:r>
            <a:r>
              <a:rPr lang="zh-CN" altLang="en-US" sz="1400" dirty="0"/>
              <a:t> </a:t>
            </a:r>
            <a:r>
              <a:rPr lang="en-US" altLang="zh-CN" sz="1400" dirty="0"/>
              <a:t>Chen.</a:t>
            </a:r>
            <a:r>
              <a:rPr lang="zh-CN" altLang="en-US" sz="1400" dirty="0"/>
              <a:t> Approximating Energy-Regulation Feasible Region of Virtual Power Plants: A Data-driven Inverse Optimization Approach. PESGM </a:t>
            </a:r>
            <a:r>
              <a:rPr lang="en-US" altLang="zh-CN" sz="1400" dirty="0"/>
              <a:t>2024.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350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07*193"/>
  <p:tag name="TABLE_ENDDRAG_RECT" val="31*270*307*193"/>
</p:tagLst>
</file>

<file path=ppt/theme/theme1.xml><?xml version="1.0" encoding="utf-8"?>
<a:theme xmlns:a="http://schemas.openxmlformats.org/drawingml/2006/main" name="Office Theme">
  <a:themeElements>
    <a:clrScheme name="IEEE PES">
      <a:dk1>
        <a:srgbClr val="000000"/>
      </a:dk1>
      <a:lt1>
        <a:srgbClr val="FFFFFF"/>
      </a:lt1>
      <a:dk2>
        <a:srgbClr val="006341"/>
      </a:dk2>
      <a:lt2>
        <a:srgbClr val="78BE20"/>
      </a:lt2>
      <a:accent1>
        <a:srgbClr val="00833C"/>
      </a:accent1>
      <a:accent2>
        <a:srgbClr val="658D1B"/>
      </a:accent2>
      <a:accent3>
        <a:srgbClr val="00619B"/>
      </a:accent3>
      <a:accent4>
        <a:srgbClr val="FFD1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algn="r">
          <a:defRPr b="1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555</Words>
  <Application>Microsoft Office PowerPoint</Application>
  <PresentationFormat>宽屏</PresentationFormat>
  <Paragraphs>68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HelveticaExt-Normal</vt:lpstr>
      <vt:lpstr>NimbusRomNo9L-Regu</vt:lpstr>
      <vt:lpstr>微软雅黑</vt:lpstr>
      <vt:lpstr>Arial</vt:lpstr>
      <vt:lpstr>Calibri</vt:lpstr>
      <vt:lpstr>Cambria Math</vt:lpstr>
      <vt:lpstr>Office Theme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McNally</dc:creator>
  <cp:lastModifiedBy>睿可 吕</cp:lastModifiedBy>
  <cp:revision>91</cp:revision>
  <cp:lastPrinted>2024-05-22T07:49:59Z</cp:lastPrinted>
  <dcterms:created xsi:type="dcterms:W3CDTF">2021-11-01T16:40:17Z</dcterms:created>
  <dcterms:modified xsi:type="dcterms:W3CDTF">2024-07-24T02:13:31Z</dcterms:modified>
</cp:coreProperties>
</file>